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
  </p:notesMasterIdLst>
  <p:sldIdLst>
    <p:sldId id="257" r:id="rId2"/>
    <p:sldId id="358" r:id="rId3"/>
    <p:sldId id="367" r:id="rId4"/>
    <p:sldId id="368" r:id="rId5"/>
    <p:sldId id="369" r:id="rId6"/>
    <p:sldId id="359" r:id="rId7"/>
    <p:sldId id="360" r:id="rId8"/>
    <p:sldId id="361" r:id="rId9"/>
    <p:sldId id="366" r:id="rId10"/>
    <p:sldId id="362" r:id="rId11"/>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241" autoAdjust="0"/>
  </p:normalViewPr>
  <p:slideViewPr>
    <p:cSldViewPr>
      <p:cViewPr varScale="1">
        <p:scale>
          <a:sx n="148" d="100"/>
          <a:sy n="148" d="100"/>
        </p:scale>
        <p:origin x="1938" y="11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18.09.2020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1E5D362-086D-44A2-94F5-03EC7FA42488}" type="slidenum">
              <a:rPr lang="nb-NO" smtClean="0"/>
              <a:pPr/>
              <a:t>2</a:t>
            </a:fld>
            <a:endParaRPr lang="nb-NO"/>
          </a:p>
        </p:txBody>
      </p:sp>
    </p:spTree>
    <p:extLst>
      <p:ext uri="{BB962C8B-B14F-4D97-AF65-F5344CB8AC3E}">
        <p14:creationId xmlns:p14="http://schemas.microsoft.com/office/powerpoint/2010/main" val="347308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a:t>Klikk for å redigere tittelstil</a:t>
            </a:r>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Klikk for å redigere undertittelstil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a:t>Klikk for å redigere tittelstil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a:t>Klikk for å redigere tittelstil</a:t>
            </a:r>
          </a:p>
        </p:txBody>
      </p:sp>
      <p:sp>
        <p:nvSpPr>
          <p:cNvPr id="3" name="Plassholder for innhold 2"/>
          <p:cNvSpPr>
            <a:spLocks noGrp="1"/>
          </p:cNvSpPr>
          <p:nvPr>
            <p:ph idx="1"/>
          </p:nvPr>
        </p:nvSpPr>
        <p:spPr>
          <a:xfrm>
            <a:off x="0" y="992075"/>
            <a:ext cx="9144000" cy="402794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a:t>Klikk for å redigere tittelstil</a:t>
            </a:r>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a:t>Klikk for å redigere tittelstil</a:t>
            </a:r>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a:t>Klikk for å redigere tittelstil</a:t>
            </a:r>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a:solidFill>
                  <a:schemeClr val="tx1"/>
                </a:solidFill>
                <a:latin typeface="Arial Black" pitchFamily="34" charset="0"/>
                <a:cs typeface="Arial" pitchFamily="34" charset="0"/>
              </a:rPr>
              <a:t>Virtual</a:t>
            </a:r>
            <a:r>
              <a:rPr lang="nb-NO" sz="1000" b="0" dirty="0">
                <a:solidFill>
                  <a:schemeClr val="tx1"/>
                </a:solidFill>
                <a:latin typeface="Arial Black" pitchFamily="34" charset="0"/>
                <a:cs typeface="Arial" pitchFamily="34" charset="0"/>
              </a:rPr>
              <a:t> </a:t>
            </a:r>
            <a:r>
              <a:rPr lang="nb-NO" sz="1000" b="0" dirty="0" err="1">
                <a:solidFill>
                  <a:schemeClr val="tx1"/>
                </a:solidFill>
                <a:latin typeface="Arial Black" pitchFamily="34" charset="0"/>
                <a:cs typeface="Arial" pitchFamily="34" charset="0"/>
              </a:rPr>
              <a:t>Intelligence</a:t>
            </a:r>
            <a:r>
              <a:rPr lang="nb-NO" sz="1000" b="0" dirty="0">
                <a:solidFill>
                  <a:schemeClr val="tx1"/>
                </a:solidFill>
                <a:latin typeface="Arial Black" pitchFamily="34" charset="0"/>
                <a:cs typeface="Arial" pitchFamily="34" charset="0"/>
              </a:rPr>
              <a:t> Service</a:t>
            </a: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a:solidFill>
                  <a:schemeClr val="bg1"/>
                </a:solidFill>
                <a:latin typeface="Arial Black" pitchFamily="34" charset="0"/>
              </a:rPr>
              <a:t>Victoria</a:t>
            </a:r>
            <a:r>
              <a:rPr lang="nb-NO" sz="700" b="1" baseline="0" dirty="0">
                <a:solidFill>
                  <a:schemeClr val="bg1"/>
                </a:solidFill>
                <a:latin typeface="Arial Black" pitchFamily="34" charset="0"/>
              </a:rPr>
              <a:t> Per </a:t>
            </a:r>
            <a:r>
              <a:rPr lang="nb-NO" sz="700" b="1" baseline="0" dirty="0" err="1">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discordapp.com/attachments/287519461894782976/627800830069964800/Virtual_Intelligence_Service_Logo.PNG"/>
          <p:cNvPicPr>
            <a:picLocks noChangeAspect="1" noChangeArrowheads="1"/>
          </p:cNvPicPr>
          <p:nvPr/>
        </p:nvPicPr>
        <p:blipFill>
          <a:blip r:embed="rId3" cstate="print"/>
          <a:srcRect b="10000"/>
          <a:stretch>
            <a:fillRect/>
          </a:stretch>
        </p:blipFill>
        <p:spPr bwMode="auto">
          <a:xfrm>
            <a:off x="-9765592" y="344003"/>
            <a:ext cx="8951266" cy="1822703"/>
          </a:xfrm>
          <a:prstGeom prst="rect">
            <a:avLst/>
          </a:prstGeom>
          <a:noFill/>
        </p:spPr>
      </p:pic>
      <p:sp>
        <p:nvSpPr>
          <p:cNvPr id="3" name="TekstSylinder 2"/>
          <p:cNvSpPr txBox="1"/>
          <p:nvPr/>
        </p:nvSpPr>
        <p:spPr>
          <a:xfrm>
            <a:off x="0" y="2931790"/>
            <a:ext cx="9144000" cy="1200329"/>
          </a:xfrm>
          <a:prstGeom prst="rect">
            <a:avLst/>
          </a:prstGeom>
          <a:noFill/>
        </p:spPr>
        <p:txBody>
          <a:bodyPr wrap="square" rtlCol="0">
            <a:spAutoFit/>
          </a:bodyPr>
          <a:lstStyle/>
          <a:p>
            <a:pPr algn="ctr"/>
            <a:r>
              <a:rPr lang="nb-NO" sz="2800" b="1" dirty="0">
                <a:latin typeface="Arial Black" pitchFamily="34" charset="0"/>
                <a:ea typeface="MS Mincho" pitchFamily="49" charset="-128"/>
              </a:rPr>
              <a:t>TITLE</a:t>
            </a:r>
          </a:p>
          <a:p>
            <a:pPr algn="ctr"/>
            <a:endParaRPr lang="nb-NO" sz="1400" b="1" dirty="0">
              <a:latin typeface="Arial Black" pitchFamily="34" charset="0"/>
              <a:ea typeface="MS Mincho" pitchFamily="49" charset="-128"/>
            </a:endParaRPr>
          </a:p>
          <a:p>
            <a:pPr algn="ctr"/>
            <a:r>
              <a:rPr lang="nb-NO" sz="2800" b="1" dirty="0">
                <a:latin typeface="Arial Black" pitchFamily="34" charset="0"/>
                <a:ea typeface="MS Mincho" pitchFamily="49" charset="-128"/>
              </a:rPr>
              <a:t>INTSUM VIS-AIR-01</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a:t>DISCLAIMER: </a:t>
            </a:r>
          </a:p>
          <a:p>
            <a:pPr algn="ctr"/>
            <a:r>
              <a:rPr lang="en-US" sz="1100" dirty="0"/>
              <a:t>This is for multiplayer online gaming using the Digital Combat Systems simulation software published by Eagle Dynamics. The information is not in any way suitable for real world use or operations.</a:t>
            </a:r>
            <a:endParaRPr lang="nb-NO" sz="1100" dirty="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a:latin typeface="Arial" pitchFamily="34" charset="0"/>
                <a:cs typeface="Arial" pitchFamily="34" charset="0"/>
              </a:rPr>
              <a:t>Published: 2020-09-17</a:t>
            </a: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a:latin typeface="Arial" pitchFamily="34" charset="0"/>
                <a:cs typeface="Arial" pitchFamily="34" charset="0"/>
              </a:rPr>
              <a:t>Version</a:t>
            </a:r>
            <a:r>
              <a:rPr lang="en-US" sz="1400">
                <a:latin typeface="Arial" pitchFamily="34" charset="0"/>
                <a:cs typeface="Arial" pitchFamily="34" charset="0"/>
              </a:rPr>
              <a:t>: 1.1</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4"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a:solidFill>
                  <a:srgbClr val="35261F"/>
                </a:solidFill>
                <a:latin typeface="Constantia" pitchFamily="18" charset="0"/>
              </a:rPr>
              <a:t>VIRTUAL INTELLIGENCE SERVICE</a:t>
            </a:r>
          </a:p>
          <a:p>
            <a:pPr algn="ctr"/>
            <a:r>
              <a:rPr lang="en-US" b="1" i="1" dirty="0">
                <a:solidFill>
                  <a:srgbClr val="35261F"/>
                </a:solidFill>
                <a:latin typeface="Constantia" pitchFamily="18" charset="0"/>
              </a:rPr>
              <a:t>VICTORIA PER INTELLECTUM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INTELLIGENCE GAPS</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200" dirty="0"/>
              <a:t>Location of Russian Tu95 assets – Inside Syria?</a:t>
            </a:r>
          </a:p>
          <a:p>
            <a:r>
              <a:rPr lang="en-US" sz="1200" dirty="0"/>
              <a:t>Possible relocation of enemy assets in support of defensive operations</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600" b="1" dirty="0"/>
              <a:t>FAOR NORTH:</a:t>
            </a:r>
          </a:p>
          <a:p>
            <a:pPr marL="228600" indent="-228600">
              <a:buAutoNum type="arabicPeriod"/>
            </a:pPr>
            <a:r>
              <a:rPr lang="en-US" sz="1100" b="1" dirty="0"/>
              <a:t>FURY2 engaged 1x MiG29 (CONFIRMED KILL)</a:t>
            </a:r>
          </a:p>
          <a:p>
            <a:pPr marL="228600" indent="-228600">
              <a:buAutoNum type="arabicPeriod"/>
            </a:pPr>
            <a:r>
              <a:rPr lang="en-US" sz="1100" b="1" dirty="0"/>
              <a:t>FURY22 reported EJECTED at BULLS 038/170 - IVO N37 02.883 E038 24.897</a:t>
            </a:r>
          </a:p>
          <a:p>
            <a:endParaRPr lang="en-US" sz="1200" b="1"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Picture 3">
            <a:extLst>
              <a:ext uri="{FF2B5EF4-FFF2-40B4-BE49-F238E27FC236}">
                <a16:creationId xmlns:a16="http://schemas.microsoft.com/office/drawing/2014/main" id="{AE33D317-146A-48EE-8235-F92E1EC62A3E}"/>
              </a:ext>
            </a:extLst>
          </p:cNvPr>
          <p:cNvPicPr>
            <a:picLocks noChangeAspect="1"/>
          </p:cNvPicPr>
          <p:nvPr/>
        </p:nvPicPr>
        <p:blipFill rotWithShape="1">
          <a:blip r:embed="rId3"/>
          <a:srcRect l="8888" t="4801" r="14285" b="13496"/>
          <a:stretch/>
        </p:blipFill>
        <p:spPr>
          <a:xfrm>
            <a:off x="3446708" y="673562"/>
            <a:ext cx="5679544" cy="4202443"/>
          </a:xfrm>
          <a:prstGeom prst="rect">
            <a:avLst/>
          </a:prstGeom>
        </p:spPr>
      </p:pic>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600" b="1" dirty="0"/>
              <a:t>FAOR OCEAN:</a:t>
            </a:r>
          </a:p>
          <a:p>
            <a:pPr marL="228600" indent="-228600">
              <a:buAutoNum type="arabicPeriod"/>
            </a:pPr>
            <a:r>
              <a:rPr lang="en-US" sz="1100" b="1" dirty="0"/>
              <a:t>SPECTRE9 engaged 2x MiG29 (CONFIRMED KILLS)</a:t>
            </a:r>
          </a:p>
          <a:p>
            <a:pPr marL="228600" indent="-228600">
              <a:buAutoNum type="arabicPeriod"/>
            </a:pPr>
            <a:r>
              <a:rPr lang="en-US" sz="1100" b="1" dirty="0"/>
              <a:t>SPECTRE9 engaged 2x Su24 (CONFIRMED KILLS)</a:t>
            </a:r>
          </a:p>
          <a:p>
            <a:endParaRPr lang="en-US" sz="1200" b="1"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Picture 3">
            <a:extLst>
              <a:ext uri="{FF2B5EF4-FFF2-40B4-BE49-F238E27FC236}">
                <a16:creationId xmlns:a16="http://schemas.microsoft.com/office/drawing/2014/main" id="{5DB9FC66-9F08-442B-BF1D-42BB908F7355}"/>
              </a:ext>
            </a:extLst>
          </p:cNvPr>
          <p:cNvPicPr>
            <a:picLocks noChangeAspect="1"/>
          </p:cNvPicPr>
          <p:nvPr/>
        </p:nvPicPr>
        <p:blipFill rotWithShape="1">
          <a:blip r:embed="rId2"/>
          <a:srcRect r="10408" b="18107"/>
          <a:stretch/>
        </p:blipFill>
        <p:spPr>
          <a:xfrm>
            <a:off x="3446970" y="663847"/>
            <a:ext cx="5661533" cy="4265357"/>
          </a:xfrm>
          <a:prstGeom prst="rect">
            <a:avLst/>
          </a:prstGeom>
        </p:spPr>
      </p:pic>
    </p:spTree>
    <p:extLst>
      <p:ext uri="{BB962C8B-B14F-4D97-AF65-F5344CB8AC3E}">
        <p14:creationId xmlns:p14="http://schemas.microsoft.com/office/powerpoint/2010/main" val="263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600" b="1" dirty="0"/>
              <a:t>FAOR SOUTH:</a:t>
            </a:r>
          </a:p>
          <a:p>
            <a:pPr marL="228600" indent="-228600">
              <a:buAutoNum type="arabicPeriod"/>
            </a:pPr>
            <a:r>
              <a:rPr lang="en-US" sz="1100" b="1" dirty="0"/>
              <a:t>RAGE3 engaged 1x BANDIT (ESCAPED SOUTH)</a:t>
            </a:r>
          </a:p>
          <a:p>
            <a:pPr marL="228600" indent="-228600">
              <a:buFontTx/>
              <a:buAutoNum type="arabicPeriod"/>
            </a:pPr>
            <a:r>
              <a:rPr lang="en-US" sz="1100" b="1" dirty="0"/>
              <a:t>RAGE3 engaged 1x MiG21 (CONFIRMED KILL)</a:t>
            </a:r>
          </a:p>
          <a:p>
            <a:pPr marL="228600" indent="-228600">
              <a:buFontTx/>
              <a:buAutoNum type="arabicPeriod"/>
            </a:pPr>
            <a:r>
              <a:rPr lang="en-US" sz="1100" b="1" dirty="0"/>
              <a:t>RAGE3 engaged 1x BANDIT* (CONFIRMED KILL)</a:t>
            </a:r>
          </a:p>
          <a:p>
            <a:pPr marL="228600" indent="-228600">
              <a:buFontTx/>
              <a:buAutoNum type="arabicPeriod"/>
            </a:pPr>
            <a:r>
              <a:rPr lang="en-US" sz="1100" b="1" dirty="0"/>
              <a:t>RAGE3 engaged 2x MiG29 (CONFIRMED KILLS)</a:t>
            </a:r>
          </a:p>
          <a:p>
            <a:pPr marL="228600" indent="-228600">
              <a:buFontTx/>
              <a:buAutoNum type="arabicPeriod"/>
            </a:pPr>
            <a:r>
              <a:rPr lang="en-US" sz="1100" b="1" dirty="0"/>
              <a:t>RAGE3 escorted 1x Tu95**</a:t>
            </a:r>
          </a:p>
          <a:p>
            <a:endParaRPr lang="en-US" sz="1100" b="1" dirty="0"/>
          </a:p>
          <a:p>
            <a:r>
              <a:rPr lang="en-US" sz="1100" b="1" dirty="0"/>
              <a:t>* Second BANDIT believed to be additional MiG21</a:t>
            </a:r>
          </a:p>
          <a:p>
            <a:endParaRPr lang="en-US" sz="1100" b="1" dirty="0"/>
          </a:p>
          <a:p>
            <a:r>
              <a:rPr lang="en-US" sz="1200" b="1" dirty="0"/>
              <a:t>** Tu95 intercepted 80 NM west of RAMAT DAVID. No hostile intent shown and was escorted back WEST. Reported to have Russian markings</a:t>
            </a:r>
          </a:p>
        </p:txBody>
      </p:sp>
      <p:sp>
        <p:nvSpPr>
          <p:cNvPr id="7" name="Ellipse 6"/>
          <p:cNvSpPr/>
          <p:nvPr/>
        </p:nvSpPr>
        <p:spPr>
          <a:xfrm>
            <a:off x="3107473" y="115834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Picture 3">
            <a:extLst>
              <a:ext uri="{FF2B5EF4-FFF2-40B4-BE49-F238E27FC236}">
                <a16:creationId xmlns:a16="http://schemas.microsoft.com/office/drawing/2014/main" id="{1284B84A-2022-4495-BE1E-CB70DB308086}"/>
              </a:ext>
            </a:extLst>
          </p:cNvPr>
          <p:cNvPicPr>
            <a:picLocks noChangeAspect="1"/>
          </p:cNvPicPr>
          <p:nvPr/>
        </p:nvPicPr>
        <p:blipFill rotWithShape="1">
          <a:blip r:embed="rId2"/>
          <a:srcRect l="-686" t="9378" r="7545" b="3824"/>
          <a:stretch/>
        </p:blipFill>
        <p:spPr>
          <a:xfrm>
            <a:off x="3634644" y="683625"/>
            <a:ext cx="5303704" cy="4180691"/>
          </a:xfrm>
          <a:prstGeom prst="rect">
            <a:avLst/>
          </a:prstGeom>
        </p:spPr>
      </p:pic>
      <p:sp>
        <p:nvSpPr>
          <p:cNvPr id="19" name="Oval 18">
            <a:extLst>
              <a:ext uri="{FF2B5EF4-FFF2-40B4-BE49-F238E27FC236}">
                <a16:creationId xmlns:a16="http://schemas.microsoft.com/office/drawing/2014/main" id="{EED5D356-C86F-4264-9BE5-80CF674E3A66}"/>
              </a:ext>
            </a:extLst>
          </p:cNvPr>
          <p:cNvSpPr/>
          <p:nvPr/>
        </p:nvSpPr>
        <p:spPr>
          <a:xfrm>
            <a:off x="6012160" y="2643188"/>
            <a:ext cx="956717" cy="951930"/>
          </a:xfrm>
          <a:prstGeom prst="ellipse">
            <a:avLst/>
          </a:prstGeom>
          <a:solidFill>
            <a:srgbClr val="FF0000">
              <a:alpha val="1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Ellipse 7"/>
          <p:cNvSpPr/>
          <p:nvPr/>
        </p:nvSpPr>
        <p:spPr>
          <a:xfrm>
            <a:off x="6383361" y="301199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Tree>
    <p:extLst>
      <p:ext uri="{BB962C8B-B14F-4D97-AF65-F5344CB8AC3E}">
        <p14:creationId xmlns:p14="http://schemas.microsoft.com/office/powerpoint/2010/main" val="1937097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MAJOR EVENTS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600" b="1" dirty="0"/>
              <a:t>OTHER:</a:t>
            </a:r>
          </a:p>
          <a:p>
            <a:pPr marL="228600" indent="-228600">
              <a:buAutoNum type="arabicPeriod"/>
            </a:pPr>
            <a:r>
              <a:rPr lang="en-US" sz="1100" b="1" dirty="0"/>
              <a:t>PANTHER12 reported shot down with no chute BULLS 014/80 – IVO N36 15.399 E036 32.097</a:t>
            </a:r>
          </a:p>
          <a:p>
            <a:pPr marL="228600" indent="-228600">
              <a:buAutoNum type="arabicPeriod"/>
            </a:pPr>
            <a:r>
              <a:rPr lang="en-US" sz="1100" b="1" dirty="0"/>
              <a:t>TIGER1 missing EAST of FAOR NORTH. Last indicating moving towards FURY22 on bearing 080 from INCIRLIK.</a:t>
            </a:r>
          </a:p>
          <a:p>
            <a:endParaRPr lang="en-US" sz="1100" b="1"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45022" y="93618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10" name="Ellipse 9"/>
          <p:cNvSpPr/>
          <p:nvPr/>
        </p:nvSpPr>
        <p:spPr>
          <a:xfrm>
            <a:off x="45022" y="12715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Picture 3">
            <a:extLst>
              <a:ext uri="{FF2B5EF4-FFF2-40B4-BE49-F238E27FC236}">
                <a16:creationId xmlns:a16="http://schemas.microsoft.com/office/drawing/2014/main" id="{A5529BD9-1ABE-4FEB-8DD7-2F321C357FC3}"/>
              </a:ext>
            </a:extLst>
          </p:cNvPr>
          <p:cNvPicPr>
            <a:picLocks noChangeAspect="1"/>
          </p:cNvPicPr>
          <p:nvPr/>
        </p:nvPicPr>
        <p:blipFill rotWithShape="1">
          <a:blip r:embed="rId2"/>
          <a:srcRect l="12633" r="5249" b="18206"/>
          <a:stretch/>
        </p:blipFill>
        <p:spPr>
          <a:xfrm>
            <a:off x="3482353" y="685791"/>
            <a:ext cx="5616625" cy="4207103"/>
          </a:xfrm>
          <a:prstGeom prst="rect">
            <a:avLst/>
          </a:prstGeom>
        </p:spPr>
      </p:pic>
      <p:sp>
        <p:nvSpPr>
          <p:cNvPr id="20" name="Ellipse 6">
            <a:extLst>
              <a:ext uri="{FF2B5EF4-FFF2-40B4-BE49-F238E27FC236}">
                <a16:creationId xmlns:a16="http://schemas.microsoft.com/office/drawing/2014/main" id="{C0620E8A-2516-46C4-AC52-42915CDFD483}"/>
              </a:ext>
            </a:extLst>
          </p:cNvPr>
          <p:cNvSpPr/>
          <p:nvPr/>
        </p:nvSpPr>
        <p:spPr>
          <a:xfrm>
            <a:off x="5796136" y="336383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6491459" y="1692889"/>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Tree>
    <p:extLst>
      <p:ext uri="{BB962C8B-B14F-4D97-AF65-F5344CB8AC3E}">
        <p14:creationId xmlns:p14="http://schemas.microsoft.com/office/powerpoint/2010/main" val="2834524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BDA LAST PERIOD </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r>
              <a:rPr lang="en-US" sz="1200" b="1" dirty="0"/>
              <a:t>CONFIRMED</a:t>
            </a:r>
            <a:r>
              <a:rPr lang="en-US" sz="1200" dirty="0"/>
              <a:t>:</a:t>
            </a:r>
          </a:p>
          <a:p>
            <a:r>
              <a:rPr lang="en-US" sz="1200" dirty="0"/>
              <a:t>5x MiG29</a:t>
            </a:r>
          </a:p>
          <a:p>
            <a:r>
              <a:rPr lang="en-US" sz="1200" dirty="0"/>
              <a:t>1x MiG21</a:t>
            </a:r>
          </a:p>
          <a:p>
            <a:r>
              <a:rPr lang="en-US" sz="1200" dirty="0"/>
              <a:t>2x SU24</a:t>
            </a:r>
          </a:p>
          <a:p>
            <a:endParaRPr lang="en-US" sz="1200" dirty="0"/>
          </a:p>
          <a:p>
            <a:r>
              <a:rPr lang="en-US" sz="1200" b="1" dirty="0"/>
              <a:t>UNCONFIRMED:</a:t>
            </a:r>
          </a:p>
          <a:p>
            <a:r>
              <a:rPr lang="en-US" sz="1200" dirty="0"/>
              <a:t>1x UNKNOWN – Possibly MiG21</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SUMMARY OF ENEMY SITUATION (facts)</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marL="228600" indent="-228600">
              <a:buAutoNum type="arabicPeriod"/>
            </a:pPr>
            <a:r>
              <a:rPr lang="en-US" sz="1200" dirty="0" err="1"/>
              <a:t>SyAAF</a:t>
            </a:r>
            <a:r>
              <a:rPr lang="en-US" sz="1200" dirty="0"/>
              <a:t> shows willingness and ability to commit own air assets to defend own airspace</a:t>
            </a:r>
          </a:p>
          <a:p>
            <a:pPr marL="228600" indent="-228600">
              <a:buAutoNum type="arabicPeriod"/>
            </a:pPr>
            <a:r>
              <a:rPr lang="en-US" sz="1200" dirty="0" err="1"/>
              <a:t>SyAAF</a:t>
            </a:r>
            <a:r>
              <a:rPr lang="en-US" sz="1200" dirty="0"/>
              <a:t> shows willingness and ability to commit own air assets to attack CJTF forces – both inside and outside own airspace</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ASSESSMENT OF ENEMY SITUATION (Short term)</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en-US" sz="1200" dirty="0"/>
              <a:t>Expecting </a:t>
            </a:r>
            <a:r>
              <a:rPr lang="en-US" sz="1200" dirty="0" err="1"/>
              <a:t>SyAAF</a:t>
            </a:r>
            <a:r>
              <a:rPr lang="en-US" sz="1200" dirty="0"/>
              <a:t> to mobilize and commit further air assets to defend against - or attack – CJTF air assets</a:t>
            </a:r>
          </a:p>
          <a:p>
            <a:pPr>
              <a:buFontTx/>
              <a:buChar char="-"/>
            </a:pPr>
            <a:endParaRPr lang="en-US" sz="1200" dirty="0"/>
          </a:p>
          <a:p>
            <a:pPr>
              <a:buFontTx/>
              <a:buChar char="-"/>
            </a:pPr>
            <a:r>
              <a:rPr lang="en-US" sz="1200" dirty="0"/>
              <a:t>Expecting </a:t>
            </a:r>
            <a:r>
              <a:rPr lang="en-US" sz="1200" dirty="0" err="1"/>
              <a:t>SyAAF</a:t>
            </a:r>
            <a:r>
              <a:rPr lang="en-US" sz="1200" dirty="0"/>
              <a:t> to continue to exploit shortcomings in CJTF radar coverage inland</a:t>
            </a:r>
          </a:p>
          <a:p>
            <a:pPr>
              <a:buFontTx/>
              <a:buChar char="-"/>
            </a:pPr>
            <a:endParaRPr lang="en-US" sz="1200" dirty="0"/>
          </a:p>
          <a:p>
            <a:pPr>
              <a:buFontTx/>
              <a:buChar char="-"/>
            </a:pPr>
            <a:r>
              <a:rPr lang="en-US" sz="1200" dirty="0"/>
              <a:t>Expecting higher over-all readiness of </a:t>
            </a:r>
            <a:r>
              <a:rPr lang="en-US" sz="1200" dirty="0" err="1"/>
              <a:t>SyAAF</a:t>
            </a:r>
            <a:r>
              <a:rPr lang="en-US" sz="1200" dirty="0"/>
              <a:t> forces, with increased amounts of patrolling flights (CAP) around strategically important assets and areas</a:t>
            </a: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ASSESSMENT OF ENEMY SITUATION (long term)</a:t>
            </a:r>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INSERT MAP HERE</a:t>
            </a:r>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lnSpcReduction="10000"/>
          </a:bodyPr>
          <a:lstStyle/>
          <a:p>
            <a:r>
              <a:rPr lang="en-US" sz="1200" dirty="0" err="1"/>
              <a:t>SyAAF</a:t>
            </a:r>
            <a:r>
              <a:rPr lang="en-US" sz="1200" dirty="0"/>
              <a:t> is currently unhindered from utilizing their full range of airfields and other assets/infrastructure supporting air operations. The attrition rate is low and their overall ability to defend and attack is not impacted significantly this far in the campaign despite some losses on day one.</a:t>
            </a:r>
          </a:p>
          <a:p>
            <a:endParaRPr lang="en-US" sz="1200" dirty="0"/>
          </a:p>
          <a:p>
            <a:pPr marL="228600" indent="-228600">
              <a:buAutoNum type="arabicPeriod"/>
            </a:pPr>
            <a:r>
              <a:rPr lang="en-US" sz="1200" dirty="0"/>
              <a:t>The assessment is therefore that the </a:t>
            </a:r>
            <a:r>
              <a:rPr lang="en-US" sz="1200" dirty="0" err="1"/>
              <a:t>SyAAF</a:t>
            </a:r>
            <a:r>
              <a:rPr lang="en-US" sz="1200" dirty="0"/>
              <a:t> will be fully able to sustain the current level  of operations in the long-term. </a:t>
            </a:r>
          </a:p>
          <a:p>
            <a:pPr marL="228600" indent="-228600">
              <a:buAutoNum type="arabicPeriod"/>
            </a:pPr>
            <a:endParaRPr lang="en-US" sz="1200" dirty="0"/>
          </a:p>
          <a:p>
            <a:pPr marL="228600" indent="-228600">
              <a:buAutoNum type="arabicPeriod"/>
            </a:pPr>
            <a:r>
              <a:rPr lang="en-US" sz="1200" dirty="0"/>
              <a:t>JIRAH AB lies relatively close to the CJTF forces and should be able to provide QRF air assets to the northern sector of Syria as well as provide a well-defended staging point for air attacks outside Syrian territory. Intel puts the 601</a:t>
            </a:r>
            <a:r>
              <a:rPr lang="en-US" sz="1200" baseline="30000" dirty="0"/>
              <a:t>st</a:t>
            </a:r>
            <a:r>
              <a:rPr lang="en-US" sz="1200" dirty="0"/>
              <a:t> and 602</a:t>
            </a:r>
            <a:r>
              <a:rPr lang="en-US" sz="1200" baseline="30000" dirty="0"/>
              <a:t>nd</a:t>
            </a:r>
            <a:r>
              <a:rPr lang="en-US" sz="1200" dirty="0"/>
              <a:t> here – both experienced MiG29 squadrons</a:t>
            </a:r>
          </a:p>
          <a:p>
            <a:pPr marL="228600" indent="-228600">
              <a:buAutoNum type="arabicPeriod"/>
            </a:pPr>
            <a:endParaRPr lang="en-US" sz="1200" dirty="0"/>
          </a:p>
          <a:p>
            <a:pPr marL="228600" indent="-228600">
              <a:buAutoNum type="arabicPeriod"/>
            </a:pPr>
            <a:r>
              <a:rPr lang="en-US" sz="1200" dirty="0"/>
              <a:t>Just 40 NM S/E of JIRAH AB lies TABAQ AB hosting the 701</a:t>
            </a:r>
            <a:r>
              <a:rPr lang="en-US" sz="1200" baseline="30000" dirty="0"/>
              <a:t>st</a:t>
            </a:r>
            <a:r>
              <a:rPr lang="en-US" sz="1200" dirty="0"/>
              <a:t> and 702</a:t>
            </a:r>
            <a:r>
              <a:rPr lang="en-US" sz="1200" baseline="30000" dirty="0"/>
              <a:t>nd</a:t>
            </a:r>
            <a:r>
              <a:rPr lang="en-US" sz="1200" dirty="0"/>
              <a:t> squadrons – two additional experienced MiG29 squadrons, along with 622</a:t>
            </a:r>
            <a:r>
              <a:rPr lang="en-US" sz="1200" baseline="30000" dirty="0"/>
              <a:t>nd</a:t>
            </a:r>
            <a:r>
              <a:rPr lang="en-US" sz="1200" dirty="0"/>
              <a:t> MiG25 squadron.</a:t>
            </a:r>
          </a:p>
          <a:p>
            <a:pPr>
              <a:buFontTx/>
              <a:buChar char="-"/>
            </a:pPr>
            <a:endParaRPr lang="en-US" sz="1200" dirty="0"/>
          </a:p>
          <a:p>
            <a:pPr>
              <a:buFontTx/>
              <a:buChar char="-"/>
            </a:pPr>
            <a:endParaRPr lang="en-US" sz="1200"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A</a:t>
            </a:r>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B</a:t>
            </a:r>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C</a:t>
            </a:r>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D</a:t>
            </a:r>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E</a:t>
            </a:r>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a:t>F</a:t>
            </a:r>
          </a:p>
        </p:txBody>
      </p:sp>
      <p:pic>
        <p:nvPicPr>
          <p:cNvPr id="4" name="Picture 3">
            <a:extLst>
              <a:ext uri="{FF2B5EF4-FFF2-40B4-BE49-F238E27FC236}">
                <a16:creationId xmlns:a16="http://schemas.microsoft.com/office/drawing/2014/main" id="{E212DFD3-BB90-49B4-81D0-36225B775BB0}"/>
              </a:ext>
            </a:extLst>
          </p:cNvPr>
          <p:cNvPicPr>
            <a:picLocks noChangeAspect="1"/>
          </p:cNvPicPr>
          <p:nvPr/>
        </p:nvPicPr>
        <p:blipFill rotWithShape="1">
          <a:blip r:embed="rId2"/>
          <a:srcRect l="-9898" t="6794" r="9799" b="9872"/>
          <a:stretch/>
        </p:blipFill>
        <p:spPr>
          <a:xfrm>
            <a:off x="2801836" y="642924"/>
            <a:ext cx="6342163" cy="4286280"/>
          </a:xfrm>
          <a:prstGeom prst="rect">
            <a:avLst/>
          </a:prstGeom>
        </p:spPr>
      </p:pic>
      <p:sp>
        <p:nvSpPr>
          <p:cNvPr id="19" name="Callout: Down Arrow 18">
            <a:extLst>
              <a:ext uri="{FF2B5EF4-FFF2-40B4-BE49-F238E27FC236}">
                <a16:creationId xmlns:a16="http://schemas.microsoft.com/office/drawing/2014/main" id="{4F743BEB-7BEB-4E87-93FE-1A0380FC4E0C}"/>
              </a:ext>
            </a:extLst>
          </p:cNvPr>
          <p:cNvSpPr/>
          <p:nvPr/>
        </p:nvSpPr>
        <p:spPr>
          <a:xfrm>
            <a:off x="5580112" y="1041526"/>
            <a:ext cx="1224136" cy="792088"/>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JIRAH AB</a:t>
            </a:r>
          </a:p>
          <a:p>
            <a:pPr algn="ctr"/>
            <a:r>
              <a:rPr lang="en-US" sz="600" dirty="0"/>
              <a:t>601</a:t>
            </a:r>
            <a:r>
              <a:rPr lang="en-US" sz="600" baseline="30000" dirty="0"/>
              <a:t>st</a:t>
            </a:r>
            <a:r>
              <a:rPr lang="en-US" sz="600" dirty="0"/>
              <a:t> MiG29 SQN (Experienced)</a:t>
            </a:r>
          </a:p>
          <a:p>
            <a:pPr algn="ctr"/>
            <a:r>
              <a:rPr lang="en-US" sz="600" dirty="0"/>
              <a:t>602</a:t>
            </a:r>
            <a:r>
              <a:rPr lang="en-US" sz="600" baseline="30000" dirty="0"/>
              <a:t>nd</a:t>
            </a:r>
            <a:r>
              <a:rPr lang="en-US" sz="600" dirty="0"/>
              <a:t> MiG29 SQN (Experienced)</a:t>
            </a:r>
            <a:endParaRPr lang="en-US" dirty="0"/>
          </a:p>
        </p:txBody>
      </p:sp>
      <p:sp>
        <p:nvSpPr>
          <p:cNvPr id="20" name="Callout: Left Arrow 19">
            <a:extLst>
              <a:ext uri="{FF2B5EF4-FFF2-40B4-BE49-F238E27FC236}">
                <a16:creationId xmlns:a16="http://schemas.microsoft.com/office/drawing/2014/main" id="{D1E1B5C1-293F-4E3E-91EA-6202C7DA3A49}"/>
              </a:ext>
            </a:extLst>
          </p:cNvPr>
          <p:cNvSpPr/>
          <p:nvPr/>
        </p:nvSpPr>
        <p:spPr>
          <a:xfrm>
            <a:off x="6804248" y="1857370"/>
            <a:ext cx="1872208" cy="85839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TABAQ AB</a:t>
            </a:r>
          </a:p>
          <a:p>
            <a:r>
              <a:rPr lang="en-US" sz="600" dirty="0"/>
              <a:t>711</a:t>
            </a:r>
            <a:r>
              <a:rPr lang="en-US" sz="600" baseline="30000" dirty="0"/>
              <a:t>st</a:t>
            </a:r>
            <a:r>
              <a:rPr lang="en-US" sz="600" dirty="0"/>
              <a:t> MiG29 SQN (Experienced)</a:t>
            </a:r>
          </a:p>
          <a:p>
            <a:r>
              <a:rPr lang="en-US" sz="600" dirty="0"/>
              <a:t>712</a:t>
            </a:r>
            <a:r>
              <a:rPr lang="en-US" sz="600" baseline="30000" dirty="0"/>
              <a:t>nd</a:t>
            </a:r>
            <a:r>
              <a:rPr lang="en-US" sz="600" dirty="0"/>
              <a:t> MiG29 SQN (Experienced)</a:t>
            </a:r>
          </a:p>
          <a:p>
            <a:r>
              <a:rPr lang="en-US" sz="600" dirty="0"/>
              <a:t>621</a:t>
            </a:r>
            <a:r>
              <a:rPr lang="en-US" sz="600" baseline="30000" dirty="0"/>
              <a:t>st</a:t>
            </a:r>
            <a:r>
              <a:rPr lang="en-US" sz="600" dirty="0"/>
              <a:t> MiG25 SQN (Night)</a:t>
            </a:r>
          </a:p>
          <a:p>
            <a:r>
              <a:rPr lang="en-US" sz="600" dirty="0"/>
              <a:t>731</a:t>
            </a:r>
            <a:r>
              <a:rPr lang="en-US" sz="600" baseline="30000" dirty="0"/>
              <a:t>st</a:t>
            </a:r>
            <a:r>
              <a:rPr lang="en-US" sz="600" dirty="0"/>
              <a:t> SU24 SQN (Exp. Night)</a:t>
            </a:r>
            <a:endParaRPr lang="nb-NO" sz="600" dirty="0"/>
          </a:p>
        </p:txBody>
      </p:sp>
    </p:spTree>
  </p:cSld>
  <p:clrMapOvr>
    <a:masterClrMapping/>
  </p:clrMapOvr>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5578</TotalTime>
  <Words>700</Words>
  <Application>Microsoft Office PowerPoint</Application>
  <PresentationFormat>On-screen Show (16:9)</PresentationFormat>
  <Paragraphs>187</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MS Mincho</vt:lpstr>
      <vt:lpstr>Arial</vt:lpstr>
      <vt:lpstr>Arial Black</vt:lpstr>
      <vt:lpstr>Calibri</vt:lpstr>
      <vt:lpstr>Constantia</vt:lpstr>
      <vt:lpstr>Kontortema</vt:lpstr>
      <vt:lpstr>PowerPoint Presentation</vt:lpstr>
      <vt:lpstr>MAJOR EVENTS LAST PERIOD </vt:lpstr>
      <vt:lpstr>MAJOR EVENTS LAST PERIOD </vt:lpstr>
      <vt:lpstr>MAJOR EVENTS LAST PERIOD </vt:lpstr>
      <vt:lpstr>MAJOR EVENTS LAST PERIOD </vt:lpstr>
      <vt:lpstr>BDA LAST PERIOD </vt:lpstr>
      <vt:lpstr>SUMMARY OF ENEMY SITUATION (facts)</vt:lpstr>
      <vt:lpstr>ASSESSMENT OF ENEMY SITUATION (Short term)</vt:lpstr>
      <vt:lpstr>ASSESSMENT OF ENEMY SITUATION (long term)</vt:lpstr>
      <vt:lpstr>INTELLIGENCE GAPS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 INTSUM template</dc:title>
  <dc:creator>132nd Virtual Wing;VIS</dc:creator>
  <cp:lastModifiedBy>Jens Kristian Hoel</cp:lastModifiedBy>
  <cp:revision>391</cp:revision>
  <dcterms:created xsi:type="dcterms:W3CDTF">2019-03-12T22:01:00Z</dcterms:created>
  <dcterms:modified xsi:type="dcterms:W3CDTF">2020-09-18T20:35:04Z</dcterms:modified>
</cp:coreProperties>
</file>